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8" r:id="rId14"/>
  </p:sldIdLst>
  <p:sldSz cx="9144000" cy="6858000" type="screen4x3"/>
  <p:notesSz cx="6808788" cy="99409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4638" autoAdjust="0"/>
  </p:normalViewPr>
  <p:slideViewPr>
    <p:cSldViewPr>
      <p:cViewPr varScale="1">
        <p:scale>
          <a:sx n="108" d="100"/>
          <a:sy n="108" d="100"/>
        </p:scale>
        <p:origin x="18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ip Overeijnder" userId="1f853b50-dc06-4ceb-be67-c91b1e4454b9" providerId="ADAL" clId="{39E1A19B-B038-403C-9E87-E9564FE0BD22}"/>
  </pc:docChgLst>
  <pc:docChgLst>
    <pc:chgData name="Flip Overeijnder" userId="1f853b50-dc06-4ceb-be67-c91b1e4454b9" providerId="ADAL" clId="{BEF22DAA-BCE9-458A-8A5E-1BD09A2FB0FF}"/>
    <pc:docChg chg="modSld">
      <pc:chgData name="Flip Overeijnder" userId="1f853b50-dc06-4ceb-be67-c91b1e4454b9" providerId="ADAL" clId="{BEF22DAA-BCE9-458A-8A5E-1BD09A2FB0FF}" dt="2021-12-14T08:06:13.263" v="4" actId="20577"/>
      <pc:docMkLst>
        <pc:docMk/>
      </pc:docMkLst>
      <pc:sldChg chg="modSp">
        <pc:chgData name="Flip Overeijnder" userId="1f853b50-dc06-4ceb-be67-c91b1e4454b9" providerId="ADAL" clId="{BEF22DAA-BCE9-458A-8A5E-1BD09A2FB0FF}" dt="2021-12-14T08:06:13.263" v="4" actId="20577"/>
        <pc:sldMkLst>
          <pc:docMk/>
          <pc:sldMk cId="0" sldId="258"/>
        </pc:sldMkLst>
        <pc:spChg chg="mod">
          <ac:chgData name="Flip Overeijnder" userId="1f853b50-dc06-4ceb-be67-c91b1e4454b9" providerId="ADAL" clId="{BEF22DAA-BCE9-458A-8A5E-1BD09A2FB0FF}" dt="2021-12-14T08:06:13.263" v="4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  <pc:docChgLst>
    <pc:chgData name="Flip Overeijnder" userId="1f853b50-dc06-4ceb-be67-c91b1e4454b9" providerId="ADAL" clId="{CB0024A9-1748-4B5A-B0BF-0F1E9D4CB1B1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087014-337F-47BE-AE34-E8E7E5DA65DD}" type="datetimeFigureOut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7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7"/>
          </a:xfrm>
          <a:prstGeom prst="rect">
            <a:avLst/>
          </a:prstGeom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5E569C-261F-4B15-8950-90904675642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7474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1CEBC-CF32-4492-887C-1EBE097F7789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94B78-8004-436B-AA35-CBABF466138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80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51135-7080-41B1-8A7D-6579947E6626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B258E-FB1E-4663-B781-61EAF98916D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386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4608A-D5E0-4583-9D7C-58DEA1911D80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6A4D1-5718-4379-A2D1-B0BE3737F50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221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5D33-4F6D-43B2-8AFE-F16C0BF21D40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81DDC-B827-4272-988C-5971737B305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031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9D110-9855-4759-ABDB-37B4E53489D1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3553-7794-44B4-8CCA-16BE504B6BB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699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BFD2B-9909-463D-8A5F-3BE3F4E0087D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8170C-EE94-459B-8C39-A7B71CDE432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217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EC60-B81B-4A04-9E02-2778EAB6C857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B56-6C8F-4761-A76D-2D9AE9D8B95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71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A226-3F21-460A-BF56-CEE41D5C188C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DFC79-4C14-4C7F-991C-6167A7B2AF9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732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10FFE-6F01-465E-A322-37C63EB12D10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4A023-7A44-42E2-A078-B512EE4C2D0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580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54C2-239A-4DEA-8330-B127D83716DD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9FE42-D2A5-4307-8F62-7D1F1B9C4B3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944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FE05F-212A-4B85-8D2D-6E176E5362BD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A9765-3505-4527-B173-1BC8A45E6E5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026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930643-26CF-4E7A-83A5-9AA12C2CD99E}" type="datetime1">
              <a:rPr lang="nl-NL"/>
              <a:pPr>
                <a:defRPr/>
              </a:pPr>
              <a:t>14-12-2021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00ECF94-EE1C-4276-B83B-53C4B8143B8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sz="5400" dirty="0">
                <a:solidFill>
                  <a:srgbClr val="00B0F0"/>
                </a:solidFill>
              </a:rPr>
              <a:t>Sectorraad Praktijkonderwijs</a:t>
            </a:r>
          </a:p>
        </p:txBody>
      </p:sp>
      <p:sp>
        <p:nvSpPr>
          <p:cNvPr id="3075" name="Ondertitel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30616" cy="1752600"/>
          </a:xfrm>
        </p:spPr>
        <p:txBody>
          <a:bodyPr/>
          <a:lstStyle/>
          <a:p>
            <a:pPr eaLnBrk="1" hangingPunct="1"/>
            <a:r>
              <a:rPr lang="nl-NL" altLang="nl-NL" sz="5400" dirty="0">
                <a:solidFill>
                  <a:srgbClr val="FF0000"/>
                </a:solidFill>
              </a:rPr>
              <a:t>PROZO</a:t>
            </a:r>
          </a:p>
          <a:p>
            <a:pPr eaLnBrk="1" hangingPunct="1"/>
            <a:r>
              <a:rPr lang="nl-NL" altLang="nl-NL" sz="5400" dirty="0">
                <a:solidFill>
                  <a:srgbClr val="FF0000"/>
                </a:solidFill>
              </a:rPr>
              <a:t>KWALITEITSZORGSYSTEEM</a:t>
            </a:r>
          </a:p>
          <a:p>
            <a:pPr eaLnBrk="1" hangingPunct="1"/>
            <a:r>
              <a:rPr lang="nl-NL" altLang="nl-NL" sz="1800" dirty="0">
                <a:solidFill>
                  <a:srgbClr val="00B0F0"/>
                </a:solidFill>
              </a:rPr>
              <a:t>juni 2021</a:t>
            </a:r>
          </a:p>
          <a:p>
            <a:pPr eaLnBrk="1" hangingPunct="1"/>
            <a:endParaRPr lang="nl-NL" altLang="nl-NL" sz="5400" dirty="0">
              <a:solidFill>
                <a:srgbClr val="FF0000"/>
              </a:solidFill>
            </a:endParaRPr>
          </a:p>
        </p:txBody>
      </p:sp>
      <p:pic>
        <p:nvPicPr>
          <p:cNvPr id="3076" name="Afbeelding 3" descr="logo GSG Se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33131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jdelijke aanduiding voor dia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A9D659-7BF4-4860-8BC6-3ECDCE482511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nl-NL" altLang="nl-NL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1775" y="274638"/>
            <a:ext cx="403247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rgbClr val="00B0F0"/>
                </a:solidFill>
              </a:rPr>
              <a:t>Conclusies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4000" u="sng" dirty="0">
                <a:solidFill>
                  <a:srgbClr val="00B0F0"/>
                </a:solidFill>
              </a:rPr>
              <a:t>Landelijk</a:t>
            </a:r>
            <a:r>
              <a:rPr lang="nl-NL" sz="4000" dirty="0">
                <a:solidFill>
                  <a:srgbClr val="00B0F0"/>
                </a:solidFill>
              </a:rPr>
              <a:t>: 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srgbClr val="00B0F0"/>
                </a:solidFill>
              </a:rPr>
              <a:t>De ouders en leerlingen zijn het meest tevreden over de veiligheid op de scholen.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srgbClr val="00B0F0"/>
                </a:solidFill>
              </a:rPr>
              <a:t>De leerlingen zijn het minst tevreden over zelfstandigheid, begeleiding en leerervaring.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4000" dirty="0">
                <a:solidFill>
                  <a:srgbClr val="FF0000"/>
                </a:solidFill>
              </a:rPr>
              <a:t>2.   </a:t>
            </a:r>
            <a:r>
              <a:rPr lang="nl-NL" sz="4000" u="sng" dirty="0">
                <a:solidFill>
                  <a:srgbClr val="FF0000"/>
                </a:solidFill>
              </a:rPr>
              <a:t>GSG Het Segment:</a:t>
            </a:r>
            <a:endParaRPr lang="nl-NL" u="sng" dirty="0">
              <a:solidFill>
                <a:srgbClr val="00B0F0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srgbClr val="00B0F0"/>
                </a:solidFill>
              </a:rPr>
              <a:t>De ouders zijn tevreden over hoe de school het onderwijs aanbiedt. Ouders zouden andere ouders de school aanraden.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srgbClr val="00B0F0"/>
                </a:solidFill>
              </a:rPr>
              <a:t>De ouders waarderen het dat hun kind hulp krijgt als hij/zij dit nodig heeft.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solidFill>
                <a:srgbClr val="00B0F0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40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7365AD-389C-4887-9AB6-4498D34380FC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nl-NL" altLang="nl-NL" sz="1200">
              <a:solidFill>
                <a:srgbClr val="898989"/>
              </a:solidFill>
            </a:endParaRPr>
          </a:p>
        </p:txBody>
      </p:sp>
      <p:pic>
        <p:nvPicPr>
          <p:cNvPr id="12293" name="Afbeelding 4" descr="logo GSG Se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1" descr="logo GSG Seg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686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el 3"/>
          <p:cNvSpPr>
            <a:spLocks noGrp="1"/>
          </p:cNvSpPr>
          <p:nvPr>
            <p:ph type="title"/>
          </p:nvPr>
        </p:nvSpPr>
        <p:spPr>
          <a:xfrm>
            <a:off x="3419475" y="260350"/>
            <a:ext cx="5267325" cy="1152525"/>
          </a:xfrm>
        </p:spPr>
        <p:txBody>
          <a:bodyPr/>
          <a:lstStyle/>
          <a:p>
            <a:pPr eaLnBrk="1" hangingPunct="1"/>
            <a:r>
              <a:rPr lang="nl-NL" altLang="nl-NL" sz="4000">
                <a:solidFill>
                  <a:srgbClr val="00B0F0"/>
                </a:solidFill>
              </a:rPr>
              <a:t>Gegevens van de school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688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3100" dirty="0">
                <a:solidFill>
                  <a:srgbClr val="00B0F0"/>
                </a:solidFill>
              </a:rPr>
              <a:t>Raad van Toezicht: 5 leden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3100" dirty="0">
                <a:solidFill>
                  <a:srgbClr val="00B0F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3100" dirty="0">
                <a:solidFill>
                  <a:srgbClr val="00B0F0"/>
                </a:solidFill>
              </a:rPr>
              <a:t>Bestuur	         : 3 schoolleiders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3100" dirty="0">
                <a:solidFill>
                  <a:srgbClr val="00B0F0"/>
                </a:solidFill>
              </a:rPr>
              <a:t>                                        en 1 directeur van het stafbureau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sz="31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3100" dirty="0">
                <a:solidFill>
                  <a:srgbClr val="00B0F0"/>
                </a:solidFill>
              </a:rPr>
              <a:t>Directie                  : 1 directeur en 2 adjunct directeuren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31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3100" dirty="0">
                <a:solidFill>
                  <a:srgbClr val="00B0F0"/>
                </a:solidFill>
              </a:rPr>
              <a:t>School                    : 370 leerlingen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31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3100" dirty="0">
                <a:solidFill>
                  <a:srgbClr val="00B0F0"/>
                </a:solidFill>
              </a:rPr>
              <a:t>Personeelsleden  : 70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31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3100" dirty="0">
                <a:solidFill>
                  <a:srgbClr val="00B0F0"/>
                </a:solidFill>
              </a:rPr>
              <a:t>Nieuwbouw          :  vanaf 1 augustus 2010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/>
          </a:p>
        </p:txBody>
      </p:sp>
      <p:sp>
        <p:nvSpPr>
          <p:cNvPr id="4101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98AD2E-403D-4B11-9653-8EC94E56E40F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nl-NL" altLang="nl-NL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Afbeelding 1" descr="logo GSG Se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31686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404665"/>
            <a:ext cx="8229600" cy="1008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rgbClr val="00B0F0"/>
                </a:solidFill>
              </a:rPr>
              <a:t>                 </a:t>
            </a:r>
            <a:r>
              <a:rPr lang="nl-NL" sz="2800" dirty="0">
                <a:solidFill>
                  <a:srgbClr val="00B0F0"/>
                </a:solidFill>
              </a:rPr>
              <a:t>Beeld van de school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50825" y="1340768"/>
            <a:ext cx="8642350" cy="551723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1998	    Het Segment zelfstandig verder als praktijkschool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2004 	    Vanaf dit jaar ESF subsidie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2006	    Eerste Brede V.O. school in Gouda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2007	    Invoering diploma praktijkonderwijs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2009	    IOP en rapportfolio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lain" startAt="2010"/>
              <a:defRPr/>
            </a:pPr>
            <a:r>
              <a:rPr lang="nl-NL" sz="2600" dirty="0">
                <a:solidFill>
                  <a:srgbClr val="00B0F0"/>
                </a:solidFill>
              </a:rPr>
              <a:t>        Streefdoelen rapportfolio + eindgesprekken diploma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                 praktijkonderwijs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lain" startAt="2012"/>
              <a:defRPr/>
            </a:pPr>
            <a:r>
              <a:rPr lang="nl-NL" sz="2600" dirty="0">
                <a:solidFill>
                  <a:srgbClr val="00B0F0"/>
                </a:solidFill>
              </a:rPr>
              <a:t>        Winnaar van De Gouden Schoolbank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lain" startAt="2012"/>
              <a:defRPr/>
            </a:pPr>
            <a:r>
              <a:rPr lang="nl-NL" sz="2600" dirty="0">
                <a:solidFill>
                  <a:srgbClr val="00B0F0"/>
                </a:solidFill>
              </a:rPr>
              <a:t> 	    Een uitstekend inspectierapport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lain" startAt="2013"/>
              <a:defRPr/>
            </a:pPr>
            <a:r>
              <a:rPr lang="nl-NL" sz="2600" dirty="0">
                <a:solidFill>
                  <a:srgbClr val="00B0F0"/>
                </a:solidFill>
              </a:rPr>
              <a:t>        Predicaat Excellente School 2013 (Pro)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lain" startAt="2013"/>
              <a:defRPr/>
            </a:pPr>
            <a:r>
              <a:rPr lang="nl-NL" sz="2600" dirty="0">
                <a:solidFill>
                  <a:srgbClr val="00B0F0"/>
                </a:solidFill>
              </a:rPr>
              <a:t>        Predicaat Excellente School 2014 (Pro)</a:t>
            </a:r>
          </a:p>
          <a:p>
            <a:pPr marL="514350" indent="-514350" fontAlgn="auto">
              <a:spcAft>
                <a:spcPts val="0"/>
              </a:spcAft>
              <a:buAutoNum type="arabicPlain" startAt="2015"/>
              <a:defRPr/>
            </a:pPr>
            <a:r>
              <a:rPr lang="nl-NL" sz="2600" dirty="0">
                <a:solidFill>
                  <a:srgbClr val="00B0F0"/>
                </a:solidFill>
              </a:rPr>
              <a:t>        Predicaat Excellente School 2015 - 2017 (Pro)</a:t>
            </a:r>
          </a:p>
          <a:p>
            <a:pPr marL="514350" indent="-514350" fontAlgn="auto">
              <a:spcAft>
                <a:spcPts val="0"/>
              </a:spcAft>
              <a:buAutoNum type="arabicPlain" startAt="2015"/>
              <a:defRPr/>
            </a:pPr>
            <a:r>
              <a:rPr lang="nl-NL" sz="2600" dirty="0">
                <a:solidFill>
                  <a:srgbClr val="00B0F0"/>
                </a:solidFill>
              </a:rPr>
              <a:t>        Nieuw digitaal begeleidingssysteem: Presentis</a:t>
            </a:r>
          </a:p>
          <a:p>
            <a:pPr marL="514350" indent="-514350" fontAlgn="auto">
              <a:spcAft>
                <a:spcPts val="0"/>
              </a:spcAft>
              <a:buAutoNum type="arabicPlain" startAt="2018"/>
              <a:defRPr/>
            </a:pPr>
            <a:r>
              <a:rPr lang="nl-NL" sz="2600" dirty="0">
                <a:solidFill>
                  <a:srgbClr val="00B0F0"/>
                </a:solidFill>
              </a:rPr>
              <a:t>        Inspectiebezoek: normering goed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2021	    Inspectiebezoek: normering goed</a:t>
            </a:r>
          </a:p>
          <a:p>
            <a:pPr marL="514350" indent="-514350" fontAlgn="auto">
              <a:spcAft>
                <a:spcPts val="0"/>
              </a:spcAft>
              <a:buAutoNum type="arabicPlain" startAt="2018"/>
              <a:defRPr/>
            </a:pPr>
            <a:endParaRPr lang="nl-NL" sz="2600" dirty="0">
              <a:solidFill>
                <a:srgbClr val="00B0F0"/>
              </a:solidFill>
            </a:endParaRPr>
          </a:p>
          <a:p>
            <a:pPr marL="514350" indent="-514350" fontAlgn="auto">
              <a:spcAft>
                <a:spcPts val="0"/>
              </a:spcAft>
              <a:buAutoNum type="arabicPlain" startAt="2015"/>
              <a:defRPr/>
            </a:pPr>
            <a:endParaRPr lang="nl-NL" sz="2600" dirty="0">
              <a:solidFill>
                <a:srgbClr val="00B0F0"/>
              </a:solidFill>
            </a:endParaRPr>
          </a:p>
          <a:p>
            <a:pPr marL="514350" indent="-514350" fontAlgn="auto">
              <a:spcAft>
                <a:spcPts val="0"/>
              </a:spcAft>
              <a:buAutoNum type="arabicPlain" startAt="2015"/>
              <a:defRPr/>
            </a:pPr>
            <a:endParaRPr lang="nl-NL" dirty="0">
              <a:solidFill>
                <a:srgbClr val="00B0F0"/>
              </a:solidFill>
            </a:endParaRPr>
          </a:p>
          <a:p>
            <a:pPr marL="514350" indent="-514350" fontAlgn="auto">
              <a:spcAft>
                <a:spcPts val="0"/>
              </a:spcAft>
              <a:buAutoNum type="arabicPlain" startAt="2015"/>
              <a:defRPr/>
            </a:pPr>
            <a:endParaRPr lang="nl-NL" dirty="0">
              <a:solidFill>
                <a:srgbClr val="00B0F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lain" startAt="2013"/>
              <a:defRPr/>
            </a:pPr>
            <a:endParaRPr lang="nl-NL" dirty="0">
              <a:solidFill>
                <a:srgbClr val="00B0F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dirty="0"/>
          </a:p>
        </p:txBody>
      </p:sp>
      <p:sp>
        <p:nvSpPr>
          <p:cNvPr id="5125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92A08-504D-487C-B342-F55D07CD2631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nl-NL" altLang="nl-NL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132138" y="274638"/>
            <a:ext cx="5554662" cy="777875"/>
          </a:xfrm>
        </p:spPr>
        <p:txBody>
          <a:bodyPr/>
          <a:lstStyle/>
          <a:p>
            <a:pPr eaLnBrk="1" hangingPunct="1"/>
            <a:r>
              <a:rPr lang="nl-NL" altLang="nl-NL" sz="3600">
                <a:solidFill>
                  <a:srgbClr val="00B0F0"/>
                </a:solidFill>
              </a:rPr>
              <a:t>Uitslag enquête leerlingen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35487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dirty="0"/>
              <a:t>		                                                                                        </a:t>
            </a:r>
            <a:r>
              <a:rPr lang="nl-NL" sz="6400" dirty="0">
                <a:solidFill>
                  <a:srgbClr val="00B0F0"/>
                </a:solidFill>
              </a:rPr>
              <a:t>Landelijk     </a:t>
            </a:r>
            <a:r>
              <a:rPr lang="nl-NL" sz="6400" dirty="0">
                <a:solidFill>
                  <a:srgbClr val="FF0000"/>
                </a:solidFill>
              </a:rPr>
              <a:t>GSG Het Segment       </a:t>
            </a:r>
            <a:r>
              <a:rPr lang="nl-NL" sz="6400" dirty="0">
                <a:solidFill>
                  <a:srgbClr val="00B0F0"/>
                </a:solidFill>
              </a:rPr>
              <a:t>Landelijk     </a:t>
            </a:r>
            <a:r>
              <a:rPr lang="nl-NL" sz="6400" dirty="0">
                <a:solidFill>
                  <a:srgbClr val="FF0000"/>
                </a:solidFill>
              </a:rPr>
              <a:t>GSG Het Segment </a:t>
            </a:r>
            <a:endParaRPr lang="nl-NL" sz="6400" dirty="0">
              <a:solidFill>
                <a:srgbClr val="00B0F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6400" dirty="0">
                <a:solidFill>
                  <a:srgbClr val="FF0000"/>
                </a:solidFill>
              </a:rPr>
              <a:t>                                                    </a:t>
            </a:r>
            <a:r>
              <a:rPr lang="nl-NL" sz="6400" dirty="0">
                <a:solidFill>
                  <a:srgbClr val="00B0F0"/>
                </a:solidFill>
              </a:rPr>
              <a:t>2019-2020</a:t>
            </a:r>
            <a:r>
              <a:rPr lang="nl-NL" sz="6400" dirty="0">
                <a:solidFill>
                  <a:srgbClr val="FF0000"/>
                </a:solidFill>
              </a:rPr>
              <a:t>        2019-2020            </a:t>
            </a:r>
            <a:r>
              <a:rPr lang="nl-NL" sz="6400" dirty="0">
                <a:solidFill>
                  <a:srgbClr val="00B0F0"/>
                </a:solidFill>
              </a:rPr>
              <a:t>2020-2021      </a:t>
            </a:r>
            <a:r>
              <a:rPr lang="nl-NL" sz="6400" dirty="0">
                <a:solidFill>
                  <a:srgbClr val="FF0000"/>
                </a:solidFill>
              </a:rPr>
              <a:t>2020-2021</a:t>
            </a:r>
            <a:endParaRPr lang="nl-NL" dirty="0"/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Passend aanbod		         3.23	                </a:t>
            </a:r>
            <a:r>
              <a:rPr lang="nl-NL" sz="6400" dirty="0">
                <a:solidFill>
                  <a:srgbClr val="FF0000"/>
                </a:solidFill>
              </a:rPr>
              <a:t>3.55 </a:t>
            </a:r>
            <a:r>
              <a:rPr lang="nl-NL" sz="6400" dirty="0">
                <a:solidFill>
                  <a:srgbClr val="00B0F0"/>
                </a:solidFill>
              </a:rPr>
              <a:t>                         3.26                 </a:t>
            </a:r>
            <a:r>
              <a:rPr lang="nl-NL" sz="6400" dirty="0">
                <a:solidFill>
                  <a:srgbClr val="FF0000"/>
                </a:solidFill>
              </a:rPr>
              <a:t>3.56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Zelfstandigheid		         2.84                   </a:t>
            </a:r>
            <a:r>
              <a:rPr lang="nl-NL" sz="6400" dirty="0">
                <a:solidFill>
                  <a:srgbClr val="FF0000"/>
                </a:solidFill>
              </a:rPr>
              <a:t>3.31 </a:t>
            </a:r>
            <a:r>
              <a:rPr lang="nl-NL" sz="6400" dirty="0">
                <a:solidFill>
                  <a:srgbClr val="00B0F0"/>
                </a:solidFill>
              </a:rPr>
              <a:t>                         2.86                 </a:t>
            </a:r>
            <a:r>
              <a:rPr lang="nl-NL" sz="6400" dirty="0">
                <a:solidFill>
                  <a:srgbClr val="FF0000"/>
                </a:solidFill>
              </a:rPr>
              <a:t>3.24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Motivatie	                             3.03                   </a:t>
            </a:r>
            <a:r>
              <a:rPr lang="nl-NL" sz="6400" dirty="0">
                <a:solidFill>
                  <a:srgbClr val="FF0000"/>
                </a:solidFill>
              </a:rPr>
              <a:t>3.45 </a:t>
            </a:r>
            <a:r>
              <a:rPr lang="nl-NL" sz="6400" dirty="0">
                <a:solidFill>
                  <a:srgbClr val="00B0F0"/>
                </a:solidFill>
              </a:rPr>
              <a:t>                         3.08                 </a:t>
            </a:r>
            <a:r>
              <a:rPr lang="nl-NL" sz="6400" dirty="0">
                <a:solidFill>
                  <a:srgbClr val="FF0000"/>
                </a:solidFill>
              </a:rPr>
              <a:t>3.46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Begeleiding		         2.98                   </a:t>
            </a:r>
            <a:r>
              <a:rPr lang="nl-NL" sz="6400" dirty="0">
                <a:solidFill>
                  <a:srgbClr val="FF0000"/>
                </a:solidFill>
              </a:rPr>
              <a:t>3.46</a:t>
            </a:r>
            <a:r>
              <a:rPr lang="nl-NL" sz="6400" dirty="0">
                <a:solidFill>
                  <a:srgbClr val="00B0F0"/>
                </a:solidFill>
              </a:rPr>
              <a:t>                          2.99                 </a:t>
            </a:r>
            <a:r>
              <a:rPr lang="nl-NL" sz="6400" dirty="0">
                <a:solidFill>
                  <a:srgbClr val="FF0000"/>
                </a:solidFill>
              </a:rPr>
              <a:t>3.44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Stage	                                                 3.12                   </a:t>
            </a:r>
            <a:r>
              <a:rPr lang="nl-NL" sz="6400" dirty="0">
                <a:solidFill>
                  <a:srgbClr val="FF0000"/>
                </a:solidFill>
              </a:rPr>
              <a:t>3.51</a:t>
            </a:r>
            <a:r>
              <a:rPr lang="nl-NL" sz="6400" dirty="0">
                <a:solidFill>
                  <a:srgbClr val="00B0F0"/>
                </a:solidFill>
              </a:rPr>
              <a:t>                          3.14                 </a:t>
            </a:r>
            <a:r>
              <a:rPr lang="nl-NL" sz="6400" dirty="0">
                <a:solidFill>
                  <a:srgbClr val="FF0000"/>
                </a:solidFill>
              </a:rPr>
              <a:t>3.65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OPP/IOP en portfolio	         3.10                  </a:t>
            </a:r>
            <a:r>
              <a:rPr lang="nl-NL" sz="6400" dirty="0">
                <a:solidFill>
                  <a:srgbClr val="FF0000"/>
                </a:solidFill>
              </a:rPr>
              <a:t> 3.70</a:t>
            </a:r>
            <a:r>
              <a:rPr lang="nl-NL" sz="6400" dirty="0">
                <a:solidFill>
                  <a:srgbClr val="00B0F0"/>
                </a:solidFill>
              </a:rPr>
              <a:t>                          3.10                 </a:t>
            </a:r>
            <a:r>
              <a:rPr lang="nl-NL" sz="6400" dirty="0">
                <a:solidFill>
                  <a:srgbClr val="FF0000"/>
                </a:solidFill>
              </a:rPr>
              <a:t>3.55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Leerervaring	                             2.81                   </a:t>
            </a:r>
            <a:r>
              <a:rPr lang="nl-NL" sz="6400" dirty="0">
                <a:solidFill>
                  <a:srgbClr val="FF0000"/>
                </a:solidFill>
              </a:rPr>
              <a:t>3.59</a:t>
            </a:r>
            <a:r>
              <a:rPr lang="nl-NL" sz="6400" dirty="0">
                <a:solidFill>
                  <a:srgbClr val="00B0F0"/>
                </a:solidFill>
              </a:rPr>
              <a:t>                          2.82                 </a:t>
            </a:r>
            <a:r>
              <a:rPr lang="nl-NL" sz="6400" dirty="0">
                <a:solidFill>
                  <a:srgbClr val="FF0000"/>
                </a:solidFill>
              </a:rPr>
              <a:t>3.52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Veiligheidsgevoel		         3.19                   </a:t>
            </a:r>
            <a:r>
              <a:rPr lang="nl-NL" sz="6400" dirty="0">
                <a:solidFill>
                  <a:srgbClr val="FF0000"/>
                </a:solidFill>
              </a:rPr>
              <a:t>3.62</a:t>
            </a:r>
            <a:r>
              <a:rPr lang="nl-NL" sz="6400" dirty="0">
                <a:solidFill>
                  <a:srgbClr val="00B0F0"/>
                </a:solidFill>
              </a:rPr>
              <a:t>                          3.22                 </a:t>
            </a:r>
            <a:r>
              <a:rPr lang="nl-NL" sz="6400" dirty="0">
                <a:solidFill>
                  <a:srgbClr val="FF0000"/>
                </a:solidFill>
              </a:rPr>
              <a:t>3.53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Veiligheid	                             3.86                   </a:t>
            </a:r>
            <a:r>
              <a:rPr lang="nl-NL" sz="6400" dirty="0">
                <a:solidFill>
                  <a:srgbClr val="FF0000"/>
                </a:solidFill>
              </a:rPr>
              <a:t>3.96</a:t>
            </a:r>
            <a:r>
              <a:rPr lang="nl-NL" sz="6400" dirty="0">
                <a:solidFill>
                  <a:srgbClr val="00B0F0"/>
                </a:solidFill>
              </a:rPr>
              <a:t>                          3.89                 </a:t>
            </a:r>
            <a:r>
              <a:rPr lang="nl-NL" sz="6400" dirty="0">
                <a:solidFill>
                  <a:srgbClr val="FF0000"/>
                </a:solidFill>
              </a:rPr>
              <a:t>3.97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Welbevinden	                             3.07                   </a:t>
            </a:r>
            <a:r>
              <a:rPr lang="nl-NL" sz="6400" dirty="0">
                <a:solidFill>
                  <a:srgbClr val="FF0000"/>
                </a:solidFill>
              </a:rPr>
              <a:t>3.49 </a:t>
            </a:r>
            <a:r>
              <a:rPr lang="nl-NL" sz="6400" dirty="0">
                <a:solidFill>
                  <a:srgbClr val="00B0F0"/>
                </a:solidFill>
              </a:rPr>
              <a:t>                         3.12                 </a:t>
            </a:r>
            <a:r>
              <a:rPr lang="nl-NL" sz="6400" dirty="0">
                <a:solidFill>
                  <a:srgbClr val="FF0000"/>
                </a:solidFill>
              </a:rPr>
              <a:t>3.50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Leraren betrokkenheid	         3.07                   </a:t>
            </a:r>
            <a:r>
              <a:rPr lang="nl-NL" sz="6400" dirty="0">
                <a:solidFill>
                  <a:srgbClr val="FF0000"/>
                </a:solidFill>
              </a:rPr>
              <a:t>3.53 </a:t>
            </a:r>
            <a:r>
              <a:rPr lang="nl-NL" sz="6400" dirty="0">
                <a:solidFill>
                  <a:srgbClr val="00B0F0"/>
                </a:solidFill>
              </a:rPr>
              <a:t>                         3.08                 </a:t>
            </a:r>
            <a:r>
              <a:rPr lang="nl-NL" sz="6400" dirty="0">
                <a:solidFill>
                  <a:srgbClr val="FF0000"/>
                </a:solidFill>
              </a:rPr>
              <a:t>3.52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6400" dirty="0">
                <a:solidFill>
                  <a:srgbClr val="FF0000"/>
                </a:solidFill>
              </a:rPr>
              <a:t>Gemiddelde score</a:t>
            </a:r>
            <a:r>
              <a:rPr lang="nl-NL" sz="6400" dirty="0">
                <a:solidFill>
                  <a:srgbClr val="00B0F0"/>
                </a:solidFill>
              </a:rPr>
              <a:t>		         3.12                   </a:t>
            </a:r>
            <a:r>
              <a:rPr lang="nl-NL" sz="6400" dirty="0">
                <a:solidFill>
                  <a:srgbClr val="FF0000"/>
                </a:solidFill>
              </a:rPr>
              <a:t>3.57</a:t>
            </a:r>
            <a:r>
              <a:rPr lang="nl-NL" sz="6400" dirty="0">
                <a:solidFill>
                  <a:srgbClr val="00B0F0"/>
                </a:solidFill>
              </a:rPr>
              <a:t>                          3.14                 </a:t>
            </a:r>
            <a:r>
              <a:rPr lang="nl-NL" sz="6400" dirty="0">
                <a:solidFill>
                  <a:srgbClr val="FF0000"/>
                </a:solidFill>
              </a:rPr>
              <a:t>3.53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9985D0-4A07-4DD2-91E8-D509B764FE4A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nl-NL" altLang="nl-NL" sz="1200" dirty="0">
              <a:solidFill>
                <a:srgbClr val="898989"/>
              </a:solidFill>
            </a:endParaRPr>
          </a:p>
        </p:txBody>
      </p:sp>
      <p:pic>
        <p:nvPicPr>
          <p:cNvPr id="6149" name="Afbeelding 4" descr="logo GSG Se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16238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00B0F0"/>
                </a:solidFill>
              </a:rPr>
              <a:t>                    </a:t>
            </a:r>
            <a:r>
              <a:rPr lang="nl-NL" altLang="nl-NL" sz="3600" dirty="0">
                <a:solidFill>
                  <a:srgbClr val="00B0F0"/>
                </a:solidFill>
              </a:rPr>
              <a:t>Opmerkingen leerlingen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968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000" b="1" dirty="0">
                <a:solidFill>
                  <a:srgbClr val="00B0F0"/>
                </a:solidFill>
              </a:rPr>
              <a:t>De enquête leerlingen is in de schooljaren 2019-2020 en 2020-2021 wel afgenomen, maar het aantal leerlingen dat de enquête heeft ingevuld was minder. De oorzaak hiervoor was het Corona virus.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000" b="1" dirty="0">
                <a:solidFill>
                  <a:srgbClr val="00B0F0"/>
                </a:solidFill>
              </a:rPr>
              <a:t>De leerlingen op het GSG Het Segment zijn gezien de afgenomen enquêtes zeer tevreden. Aandachtspunten zijn: zelfstandigheid, motivatie en begeleiding.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sz="2600" dirty="0">
              <a:solidFill>
                <a:srgbClr val="00B0F0"/>
              </a:solidFill>
            </a:endParaRPr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E129C2-2EEB-4951-AB09-21122FF7912A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nl-NL" altLang="nl-NL" sz="1200">
              <a:solidFill>
                <a:srgbClr val="898989"/>
              </a:solidFill>
            </a:endParaRPr>
          </a:p>
        </p:txBody>
      </p:sp>
      <p:pic>
        <p:nvPicPr>
          <p:cNvPr id="7173" name="Afbeelding 4" descr="logo GSG Se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16238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1413" y="260350"/>
            <a:ext cx="6624637" cy="1081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sz="3600" dirty="0">
                <a:solidFill>
                  <a:srgbClr val="00B0F0"/>
                </a:solidFill>
              </a:rPr>
              <a:t>Uitslag enquête management en personeel</a:t>
            </a:r>
            <a:br>
              <a:rPr lang="nl-NL" sz="3100" dirty="0">
                <a:solidFill>
                  <a:srgbClr val="00B0F0"/>
                </a:solidFill>
              </a:rPr>
            </a:br>
            <a:r>
              <a:rPr lang="nl-NL" sz="3100" dirty="0">
                <a:solidFill>
                  <a:srgbClr val="00B0F0"/>
                </a:solidFill>
              </a:rPr>
              <a:t>   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256213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6400" dirty="0"/>
              <a:t>			                        </a:t>
            </a:r>
            <a:r>
              <a:rPr lang="nl-NL" sz="6400" dirty="0">
                <a:solidFill>
                  <a:srgbClr val="00B0F0"/>
                </a:solidFill>
              </a:rPr>
              <a:t>Landelijk      </a:t>
            </a:r>
            <a:r>
              <a:rPr lang="nl-NL" sz="6400" dirty="0">
                <a:solidFill>
                  <a:srgbClr val="FF0000"/>
                </a:solidFill>
              </a:rPr>
              <a:t>GSG Het Segment      </a:t>
            </a:r>
            <a:r>
              <a:rPr lang="nl-NL" sz="6400" dirty="0">
                <a:solidFill>
                  <a:srgbClr val="00B0F0"/>
                </a:solidFill>
              </a:rPr>
              <a:t>Landelijk  </a:t>
            </a:r>
            <a:r>
              <a:rPr lang="nl-NL" sz="6400" dirty="0">
                <a:solidFill>
                  <a:srgbClr val="FF0000"/>
                </a:solidFill>
              </a:rPr>
              <a:t> GSG Het Segment                                                              			</a:t>
            </a:r>
            <a:r>
              <a:rPr lang="nl-NL" sz="6400" dirty="0">
                <a:solidFill>
                  <a:srgbClr val="00B0F0"/>
                </a:solidFill>
              </a:rPr>
              <a:t>2019-2020</a:t>
            </a:r>
            <a:r>
              <a:rPr lang="nl-NL" sz="6400" dirty="0">
                <a:solidFill>
                  <a:srgbClr val="FF0000"/>
                </a:solidFill>
              </a:rPr>
              <a:t>          2020-2021</a:t>
            </a:r>
            <a:r>
              <a:rPr lang="nl-NL" sz="6400" dirty="0">
                <a:solidFill>
                  <a:srgbClr val="00B0F0"/>
                </a:solidFill>
              </a:rPr>
              <a:t>           2019-2020 </a:t>
            </a:r>
            <a:r>
              <a:rPr lang="nl-NL" sz="6400" dirty="0">
                <a:solidFill>
                  <a:srgbClr val="FF0000"/>
                </a:solidFill>
              </a:rPr>
              <a:t>        2020-2021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6400" dirty="0"/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Passend aanbod     	         3.28	</a:t>
            </a:r>
            <a:r>
              <a:rPr lang="nl-NL" sz="6400" dirty="0">
                <a:solidFill>
                  <a:srgbClr val="FF0000"/>
                </a:solidFill>
              </a:rPr>
              <a:t>                     3.57</a:t>
            </a:r>
            <a:r>
              <a:rPr lang="nl-NL" sz="6400" dirty="0">
                <a:solidFill>
                  <a:srgbClr val="00B0F0"/>
                </a:solidFill>
              </a:rPr>
              <a:t>	            3.26                    </a:t>
            </a:r>
            <a:r>
              <a:rPr lang="nl-NL" sz="6400" dirty="0">
                <a:solidFill>
                  <a:srgbClr val="FF0000"/>
                </a:solidFill>
              </a:rPr>
              <a:t>3.63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Leerling betrokkenheid	         3.10	                     </a:t>
            </a:r>
            <a:r>
              <a:rPr lang="nl-NL" sz="6400" dirty="0">
                <a:solidFill>
                  <a:srgbClr val="FF0000"/>
                </a:solidFill>
              </a:rPr>
              <a:t>3.51</a:t>
            </a:r>
            <a:r>
              <a:rPr lang="nl-NL" sz="6400" dirty="0">
                <a:solidFill>
                  <a:srgbClr val="00B0F0"/>
                </a:solidFill>
              </a:rPr>
              <a:t>	            3.07                    </a:t>
            </a:r>
            <a:r>
              <a:rPr lang="nl-NL" sz="6400" dirty="0">
                <a:solidFill>
                  <a:srgbClr val="FF0000"/>
                </a:solidFill>
              </a:rPr>
              <a:t>3.40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Stimulerende omgeving	         3.17 		 </a:t>
            </a:r>
            <a:r>
              <a:rPr lang="nl-NL" sz="6400" dirty="0">
                <a:solidFill>
                  <a:srgbClr val="FF0000"/>
                </a:solidFill>
              </a:rPr>
              <a:t>3.46</a:t>
            </a:r>
            <a:r>
              <a:rPr lang="nl-NL" sz="6400" dirty="0">
                <a:solidFill>
                  <a:srgbClr val="00B0F0"/>
                </a:solidFill>
              </a:rPr>
              <a:t>	</a:t>
            </a:r>
            <a:r>
              <a:rPr lang="nl-NL" sz="6400" dirty="0">
                <a:solidFill>
                  <a:srgbClr val="FF0000"/>
                </a:solidFill>
              </a:rPr>
              <a:t>            </a:t>
            </a:r>
            <a:r>
              <a:rPr lang="nl-NL" sz="6400" dirty="0">
                <a:solidFill>
                  <a:srgbClr val="00B0F0"/>
                </a:solidFill>
              </a:rPr>
              <a:t>3.17 </a:t>
            </a:r>
            <a:r>
              <a:rPr lang="nl-NL" sz="6400" dirty="0">
                <a:solidFill>
                  <a:srgbClr val="FF0000"/>
                </a:solidFill>
              </a:rPr>
              <a:t>                   3.51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Begeleiding      		         3.48                        </a:t>
            </a:r>
            <a:r>
              <a:rPr lang="nl-NL" sz="6400" dirty="0">
                <a:solidFill>
                  <a:srgbClr val="FF0000"/>
                </a:solidFill>
              </a:rPr>
              <a:t>3.85 </a:t>
            </a:r>
            <a:r>
              <a:rPr lang="nl-NL" sz="6400" dirty="0">
                <a:solidFill>
                  <a:srgbClr val="00B0F0"/>
                </a:solidFill>
              </a:rPr>
              <a:t>                      3.43                    </a:t>
            </a:r>
            <a:r>
              <a:rPr lang="nl-NL" sz="6400" dirty="0">
                <a:solidFill>
                  <a:srgbClr val="FF0000"/>
                </a:solidFill>
              </a:rPr>
              <a:t>3.76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Stages en werken  	         3.40	                     </a:t>
            </a:r>
            <a:r>
              <a:rPr lang="nl-NL" sz="6400" dirty="0">
                <a:solidFill>
                  <a:srgbClr val="FF0000"/>
                </a:solidFill>
              </a:rPr>
              <a:t>3.67</a:t>
            </a:r>
            <a:r>
              <a:rPr lang="nl-NL" sz="6400" dirty="0">
                <a:solidFill>
                  <a:srgbClr val="00B0F0"/>
                </a:solidFill>
              </a:rPr>
              <a:t>	            3.35                    </a:t>
            </a:r>
            <a:r>
              <a:rPr lang="nl-NL" sz="6400" dirty="0">
                <a:solidFill>
                  <a:srgbClr val="FF0000"/>
                </a:solidFill>
              </a:rPr>
              <a:t>3.68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OPP/IOP en Portfolio	         3.35	</a:t>
            </a:r>
            <a:r>
              <a:rPr lang="nl-NL" sz="6400" dirty="0">
                <a:solidFill>
                  <a:srgbClr val="FF0000"/>
                </a:solidFill>
              </a:rPr>
              <a:t>                     3.73</a:t>
            </a:r>
            <a:r>
              <a:rPr lang="nl-NL" sz="6400" dirty="0">
                <a:solidFill>
                  <a:srgbClr val="00B0F0"/>
                </a:solidFill>
              </a:rPr>
              <a:t>	            3.29                    </a:t>
            </a:r>
            <a:r>
              <a:rPr lang="nl-NL" sz="6400" dirty="0">
                <a:solidFill>
                  <a:srgbClr val="FF0000"/>
                </a:solidFill>
              </a:rPr>
              <a:t>3.61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Resultaten  		         3.27	</a:t>
            </a:r>
            <a:r>
              <a:rPr lang="nl-NL" sz="6400" dirty="0">
                <a:solidFill>
                  <a:srgbClr val="FF0000"/>
                </a:solidFill>
              </a:rPr>
              <a:t>                     3.75</a:t>
            </a:r>
            <a:r>
              <a:rPr lang="nl-NL" sz="6400" dirty="0">
                <a:solidFill>
                  <a:srgbClr val="00B0F0"/>
                </a:solidFill>
              </a:rPr>
              <a:t>	            3.22                    </a:t>
            </a:r>
            <a:r>
              <a:rPr lang="nl-NL" sz="6400" dirty="0">
                <a:solidFill>
                  <a:srgbClr val="FF0000"/>
                </a:solidFill>
              </a:rPr>
              <a:t>3.73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Veiligheid		         3.37	</a:t>
            </a:r>
            <a:r>
              <a:rPr lang="nl-NL" sz="6400" dirty="0">
                <a:solidFill>
                  <a:srgbClr val="FF0000"/>
                </a:solidFill>
              </a:rPr>
              <a:t>                     3.74</a:t>
            </a:r>
            <a:r>
              <a:rPr lang="nl-NL" sz="6400" dirty="0">
                <a:solidFill>
                  <a:srgbClr val="00B0F0"/>
                </a:solidFill>
              </a:rPr>
              <a:t>	            3.38                    </a:t>
            </a:r>
            <a:r>
              <a:rPr lang="nl-NL" sz="6400" dirty="0">
                <a:solidFill>
                  <a:srgbClr val="FF0000"/>
                </a:solidFill>
              </a:rPr>
              <a:t>3.71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Professioneel handelen	         3.11	                     </a:t>
            </a:r>
            <a:r>
              <a:rPr lang="nl-NL" sz="6400" dirty="0">
                <a:solidFill>
                  <a:srgbClr val="FF0000"/>
                </a:solidFill>
              </a:rPr>
              <a:t>3.53</a:t>
            </a:r>
            <a:r>
              <a:rPr lang="nl-NL" sz="6400" dirty="0">
                <a:solidFill>
                  <a:srgbClr val="00B0F0"/>
                </a:solidFill>
              </a:rPr>
              <a:t>	            3.10                    </a:t>
            </a:r>
            <a:r>
              <a:rPr lang="nl-NL" sz="6400" dirty="0">
                <a:solidFill>
                  <a:srgbClr val="FF0000"/>
                </a:solidFill>
              </a:rPr>
              <a:t>3.51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Kwaliteitsbeleid		         3.17	                     </a:t>
            </a:r>
            <a:r>
              <a:rPr lang="nl-NL" sz="6400" dirty="0">
                <a:solidFill>
                  <a:srgbClr val="FF0000"/>
                </a:solidFill>
              </a:rPr>
              <a:t>3.58</a:t>
            </a:r>
            <a:r>
              <a:rPr lang="nl-NL" sz="6400" dirty="0">
                <a:solidFill>
                  <a:srgbClr val="00B0F0"/>
                </a:solidFill>
              </a:rPr>
              <a:t>	            3.15                    </a:t>
            </a:r>
            <a:r>
              <a:rPr lang="nl-NL" sz="6400" dirty="0">
                <a:solidFill>
                  <a:srgbClr val="FF0000"/>
                </a:solidFill>
              </a:rPr>
              <a:t>3.58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Communicatie met ouders              3.22</a:t>
            </a:r>
            <a:r>
              <a:rPr lang="nl-NL" sz="6400" dirty="0">
                <a:solidFill>
                  <a:srgbClr val="FF0000"/>
                </a:solidFill>
              </a:rPr>
              <a:t>	</a:t>
            </a:r>
            <a:r>
              <a:rPr lang="nl-NL" sz="6400" dirty="0">
                <a:solidFill>
                  <a:srgbClr val="00B0F0"/>
                </a:solidFill>
              </a:rPr>
              <a:t>	 </a:t>
            </a:r>
            <a:r>
              <a:rPr lang="nl-NL" sz="6400" dirty="0">
                <a:solidFill>
                  <a:srgbClr val="FF0000"/>
                </a:solidFill>
              </a:rPr>
              <a:t>3.57  </a:t>
            </a:r>
            <a:r>
              <a:rPr lang="nl-NL" sz="6400" dirty="0">
                <a:solidFill>
                  <a:srgbClr val="00B0F0"/>
                </a:solidFill>
              </a:rPr>
              <a:t>                     3.21                    </a:t>
            </a:r>
            <a:r>
              <a:rPr lang="nl-NL" sz="6400" dirty="0">
                <a:solidFill>
                  <a:srgbClr val="FF0000"/>
                </a:solidFill>
              </a:rPr>
              <a:t>3.48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FF0000"/>
                </a:solidFill>
              </a:rPr>
              <a:t>Gemiddelde score                             </a:t>
            </a:r>
            <a:r>
              <a:rPr lang="nl-NL" sz="6400" dirty="0">
                <a:solidFill>
                  <a:srgbClr val="00B0F0"/>
                </a:solidFill>
              </a:rPr>
              <a:t>3.27</a:t>
            </a:r>
            <a:r>
              <a:rPr lang="nl-NL" sz="6400" dirty="0">
                <a:solidFill>
                  <a:srgbClr val="FF0000"/>
                </a:solidFill>
              </a:rPr>
              <a:t>		 3.64	            </a:t>
            </a:r>
            <a:r>
              <a:rPr lang="nl-NL" sz="6400" dirty="0">
                <a:solidFill>
                  <a:srgbClr val="00B0F0"/>
                </a:solidFill>
              </a:rPr>
              <a:t>3.25    </a:t>
            </a:r>
            <a:r>
              <a:rPr lang="nl-NL" sz="6400" dirty="0">
                <a:solidFill>
                  <a:srgbClr val="FF0000"/>
                </a:solidFill>
              </a:rPr>
              <a:t>                3.61</a:t>
            </a:r>
            <a:endParaRPr lang="nl-NL" sz="64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sz="4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25344"/>
            <a:ext cx="2133600" cy="1961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46D1D1-0283-469C-A1ED-412FF31F5D9F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nl-NL" altLang="nl-NL" sz="1200" dirty="0">
              <a:solidFill>
                <a:srgbClr val="898989"/>
              </a:solidFill>
            </a:endParaRPr>
          </a:p>
        </p:txBody>
      </p:sp>
      <p:pic>
        <p:nvPicPr>
          <p:cNvPr id="8197" name="Afbeelding 4" descr="logo GSG Seg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87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2484438" y="115888"/>
            <a:ext cx="6202362" cy="1152525"/>
          </a:xfrm>
        </p:spPr>
        <p:txBody>
          <a:bodyPr/>
          <a:lstStyle/>
          <a:p>
            <a:pPr eaLnBrk="1" hangingPunct="1"/>
            <a:r>
              <a:rPr lang="nl-NL" altLang="nl-NL" sz="3600" dirty="0">
                <a:solidFill>
                  <a:srgbClr val="00B0F0"/>
                </a:solidFill>
              </a:rPr>
              <a:t>Opmerkingen management en personeel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altLang="nl-NL" sz="1800" b="1" dirty="0">
                <a:solidFill>
                  <a:srgbClr val="00B0F0"/>
                </a:solidFill>
              </a:rPr>
              <a:t>       </a:t>
            </a:r>
            <a:r>
              <a:rPr lang="nl-NL" altLang="nl-NL" sz="1800" b="1" u="sng" dirty="0">
                <a:solidFill>
                  <a:srgbClr val="FF0000"/>
                </a:solidFill>
              </a:rPr>
              <a:t>Verbeterpunten:</a:t>
            </a:r>
            <a:r>
              <a:rPr lang="nl-NL" altLang="nl-NL" sz="1800" b="1" dirty="0">
                <a:solidFill>
                  <a:srgbClr val="FF0000"/>
                </a:solidFill>
              </a:rPr>
              <a:t>                                      </a:t>
            </a:r>
            <a:r>
              <a:rPr lang="nl-NL" altLang="nl-NL" sz="1800" b="1" u="sng" dirty="0">
                <a:solidFill>
                  <a:srgbClr val="FF0000"/>
                </a:solidFill>
              </a:rPr>
              <a:t>Tevreden over</a:t>
            </a:r>
            <a:r>
              <a:rPr lang="nl-NL" altLang="nl-NL" sz="1800" b="1" dirty="0">
                <a:solidFill>
                  <a:srgbClr val="FF0000"/>
                </a:solidFill>
              </a:rPr>
              <a:t>:</a:t>
            </a:r>
            <a:endParaRPr lang="nl-NL" altLang="nl-NL" sz="18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nl-NL" altLang="nl-NL" sz="1800" b="1" dirty="0">
                <a:solidFill>
                  <a:srgbClr val="00B0F0"/>
                </a:solidFill>
              </a:rPr>
              <a:t>Leerling betrokkenheid</a:t>
            </a:r>
            <a:r>
              <a:rPr lang="nl-NL" altLang="nl-NL" sz="1800" dirty="0">
                <a:solidFill>
                  <a:srgbClr val="00B0F0"/>
                </a:solidFill>
              </a:rPr>
              <a:t>: 		</a:t>
            </a:r>
            <a:r>
              <a:rPr lang="nl-NL" altLang="nl-NL" sz="1800" b="1" dirty="0">
                <a:solidFill>
                  <a:srgbClr val="00B0F0"/>
                </a:solidFill>
              </a:rPr>
              <a:t> •  Passend aanbod</a:t>
            </a:r>
            <a:r>
              <a:rPr lang="nl-NL" altLang="nl-NL" sz="1800" dirty="0">
                <a:solidFill>
                  <a:srgbClr val="00B0F0"/>
                </a:solidFill>
              </a:rPr>
              <a:t>:</a:t>
            </a:r>
          </a:p>
          <a:p>
            <a:pPr eaLnBrk="1" hangingPunct="1">
              <a:buFontTx/>
              <a:buChar char="-"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Onze leraren stimuleren de leerlingen  -  Onze leraren zorgen dat hun onderwijs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     	eigen leerinhouden te kiezen	         goed aansluit bij wat leerlingen al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	bij hun leerdoelen.   		         kunnen.</a:t>
            </a:r>
          </a:p>
          <a:p>
            <a:pPr eaLnBrk="1" hangingPunct="1">
              <a:buFont typeface="Arial" charset="0"/>
              <a:buNone/>
              <a:defRPr/>
            </a:pPr>
            <a:endParaRPr lang="nl-NL" altLang="nl-NL" sz="1800" dirty="0">
              <a:solidFill>
                <a:srgbClr val="00B0F0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      				 • </a:t>
            </a:r>
            <a:r>
              <a:rPr lang="nl-NL" altLang="nl-NL" sz="1800" b="1" dirty="0">
                <a:solidFill>
                  <a:srgbClr val="00B0F0"/>
                </a:solidFill>
              </a:rPr>
              <a:t>Stimulerende omgeving:</a:t>
            </a:r>
            <a:endParaRPr lang="nl-NL" altLang="nl-NL" sz="1800" dirty="0">
              <a:solidFill>
                <a:srgbClr val="00B0F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                                                    	 -  Onze leraren dagen leerlingen uit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                                                                         initiatieven te nemen.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				 •  </a:t>
            </a:r>
            <a:r>
              <a:rPr lang="nl-NL" altLang="nl-NL" sz="1800" b="1" dirty="0">
                <a:solidFill>
                  <a:srgbClr val="00B0F0"/>
                </a:solidFill>
              </a:rPr>
              <a:t>Veiligheid:</a:t>
            </a:r>
            <a:endParaRPr lang="nl-NL" altLang="nl-NL" sz="1800" dirty="0">
              <a:solidFill>
                <a:srgbClr val="00B0F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	                                                                 -   Onze leraren spreken leerlingen aan bij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                                                                           afwijking van de afgesproken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                                                                           omgangsregels.	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nl-NL" altLang="nl-NL" sz="1800" dirty="0">
                <a:solidFill>
                  <a:srgbClr val="00B0F0"/>
                </a:solidFill>
              </a:rPr>
              <a:t>                                                                           </a:t>
            </a:r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FF8E09-C9D0-442B-87C1-D47DAD17B80D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nl-NL" altLang="nl-NL" sz="1200">
              <a:solidFill>
                <a:srgbClr val="898989"/>
              </a:solidFill>
            </a:endParaRPr>
          </a:p>
        </p:txBody>
      </p:sp>
      <p:pic>
        <p:nvPicPr>
          <p:cNvPr id="9221" name="Afbeelding 4" descr="logo GSG Se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5986462" cy="777875"/>
          </a:xfrm>
        </p:spPr>
        <p:txBody>
          <a:bodyPr/>
          <a:lstStyle/>
          <a:p>
            <a:pPr eaLnBrk="1" hangingPunct="1"/>
            <a:r>
              <a:rPr lang="nl-NL" altLang="nl-NL">
                <a:solidFill>
                  <a:srgbClr val="00B0F0"/>
                </a:solidFill>
              </a:rPr>
              <a:t>Uitslag enquête ouders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5112296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6400" dirty="0">
                <a:solidFill>
                  <a:srgbClr val="00B0F0"/>
                </a:solidFill>
              </a:rPr>
              <a:t>                                                           Landelijk      </a:t>
            </a:r>
            <a:r>
              <a:rPr lang="nl-NL" sz="6400" dirty="0">
                <a:solidFill>
                  <a:srgbClr val="FF0000"/>
                </a:solidFill>
              </a:rPr>
              <a:t>GSG Het Segment      </a:t>
            </a:r>
            <a:r>
              <a:rPr lang="nl-NL" sz="6400" dirty="0">
                <a:solidFill>
                  <a:srgbClr val="00B0F0"/>
                </a:solidFill>
              </a:rPr>
              <a:t>Landelijk      </a:t>
            </a:r>
            <a:r>
              <a:rPr lang="nl-NL" sz="6400" dirty="0">
                <a:solidFill>
                  <a:srgbClr val="FF0000"/>
                </a:solidFill>
              </a:rPr>
              <a:t>GSG Het Segment</a:t>
            </a:r>
            <a:endParaRPr lang="nl-NL" sz="6400" dirty="0">
              <a:solidFill>
                <a:srgbClr val="00B0F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6400" dirty="0">
                <a:solidFill>
                  <a:srgbClr val="00B0F0"/>
                </a:solidFill>
              </a:rPr>
              <a:t>                                                   2019-2020           </a:t>
            </a:r>
            <a:r>
              <a:rPr lang="nl-NL" sz="6400" dirty="0">
                <a:solidFill>
                  <a:srgbClr val="FF0000"/>
                </a:solidFill>
              </a:rPr>
              <a:t>2020-2021         </a:t>
            </a:r>
            <a:r>
              <a:rPr lang="nl-NL" sz="6400" dirty="0">
                <a:solidFill>
                  <a:srgbClr val="00B0F0"/>
                </a:solidFill>
              </a:rPr>
              <a:t>2019-2020        </a:t>
            </a:r>
            <a:r>
              <a:rPr lang="nl-NL" sz="6400" dirty="0">
                <a:solidFill>
                  <a:srgbClr val="FF0000"/>
                </a:solidFill>
              </a:rPr>
              <a:t>2020-2021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Passend aanbod		      3.41	                </a:t>
            </a:r>
            <a:r>
              <a:rPr lang="nl-NL" sz="6400" dirty="0">
                <a:solidFill>
                  <a:srgbClr val="FF0000"/>
                </a:solidFill>
              </a:rPr>
              <a:t>3.64</a:t>
            </a:r>
            <a:r>
              <a:rPr lang="nl-NL" sz="6400" dirty="0">
                <a:solidFill>
                  <a:srgbClr val="00B0F0"/>
                </a:solidFill>
              </a:rPr>
              <a:t>	     3.32	             </a:t>
            </a:r>
            <a:r>
              <a:rPr lang="nl-NL" sz="6400" dirty="0">
                <a:solidFill>
                  <a:srgbClr val="FF0000"/>
                </a:solidFill>
              </a:rPr>
              <a:t>3.64</a:t>
            </a:r>
            <a:endParaRPr lang="nl-NL" sz="64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Stimulerende omgeving 	      3.33                      </a:t>
            </a:r>
            <a:r>
              <a:rPr lang="nl-NL" sz="6400" dirty="0">
                <a:solidFill>
                  <a:srgbClr val="FF0000"/>
                </a:solidFill>
              </a:rPr>
              <a:t>3.55 </a:t>
            </a:r>
            <a:r>
              <a:rPr lang="nl-NL" sz="6400" dirty="0">
                <a:solidFill>
                  <a:srgbClr val="00B0F0"/>
                </a:solidFill>
              </a:rPr>
              <a:t>                    3.38         </a:t>
            </a:r>
            <a:r>
              <a:rPr lang="nl-NL" sz="6400" dirty="0">
                <a:solidFill>
                  <a:srgbClr val="FF0000"/>
                </a:solidFill>
              </a:rPr>
              <a:t>           3.57</a:t>
            </a:r>
            <a:endParaRPr lang="nl-NL" sz="64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Begeleiding		      3.25                      </a:t>
            </a:r>
            <a:r>
              <a:rPr lang="nl-NL" sz="6400" dirty="0">
                <a:solidFill>
                  <a:srgbClr val="FF0000"/>
                </a:solidFill>
              </a:rPr>
              <a:t>3.58                     </a:t>
            </a:r>
            <a:r>
              <a:rPr lang="nl-NL" sz="6400" dirty="0">
                <a:solidFill>
                  <a:srgbClr val="00B0F0"/>
                </a:solidFill>
              </a:rPr>
              <a:t>3.22                    </a:t>
            </a:r>
            <a:r>
              <a:rPr lang="nl-NL" sz="6400" dirty="0">
                <a:solidFill>
                  <a:srgbClr val="FF0000"/>
                </a:solidFill>
              </a:rPr>
              <a:t>3.49</a:t>
            </a: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Stages en werken		   </a:t>
            </a:r>
            <a:r>
              <a:rPr lang="nl-NL" sz="6400" dirty="0">
                <a:solidFill>
                  <a:srgbClr val="FF0000"/>
                </a:solidFill>
              </a:rPr>
              <a:t>   </a:t>
            </a:r>
            <a:r>
              <a:rPr lang="nl-NL" sz="6400" dirty="0">
                <a:solidFill>
                  <a:srgbClr val="00B0F0"/>
                </a:solidFill>
              </a:rPr>
              <a:t>3.28                      </a:t>
            </a:r>
            <a:r>
              <a:rPr lang="nl-NL" sz="6400" dirty="0">
                <a:solidFill>
                  <a:srgbClr val="FF0000"/>
                </a:solidFill>
              </a:rPr>
              <a:t>3.64</a:t>
            </a:r>
            <a:r>
              <a:rPr lang="nl-NL" sz="6400" dirty="0">
                <a:solidFill>
                  <a:srgbClr val="00B0F0"/>
                </a:solidFill>
              </a:rPr>
              <a:t>                     3.42       </a:t>
            </a:r>
            <a:r>
              <a:rPr lang="nl-NL" sz="6400" dirty="0">
                <a:solidFill>
                  <a:srgbClr val="FF0000"/>
                </a:solidFill>
              </a:rPr>
              <a:t>             3.55</a:t>
            </a:r>
            <a:endParaRPr lang="nl-NL" sz="64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OPP/IOP en Portfolio 	   </a:t>
            </a:r>
            <a:r>
              <a:rPr lang="nl-NL" sz="6400" dirty="0">
                <a:solidFill>
                  <a:srgbClr val="FF0000"/>
                </a:solidFill>
              </a:rPr>
              <a:t>   </a:t>
            </a:r>
            <a:r>
              <a:rPr lang="nl-NL" sz="6400" dirty="0">
                <a:solidFill>
                  <a:srgbClr val="00B0F0"/>
                </a:solidFill>
              </a:rPr>
              <a:t>3.23                      </a:t>
            </a:r>
            <a:r>
              <a:rPr lang="nl-NL" sz="6400" dirty="0">
                <a:solidFill>
                  <a:srgbClr val="FF0000"/>
                </a:solidFill>
              </a:rPr>
              <a:t>3.49</a:t>
            </a:r>
            <a:r>
              <a:rPr lang="nl-NL" sz="6400" dirty="0">
                <a:solidFill>
                  <a:srgbClr val="00B0F0"/>
                </a:solidFill>
              </a:rPr>
              <a:t>                     3.34       </a:t>
            </a:r>
            <a:r>
              <a:rPr lang="nl-NL" sz="6400" dirty="0">
                <a:solidFill>
                  <a:srgbClr val="FF0000"/>
                </a:solidFill>
              </a:rPr>
              <a:t>             3.55</a:t>
            </a:r>
            <a:endParaRPr lang="nl-NL" sz="64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Veiligheid		</a:t>
            </a:r>
            <a:r>
              <a:rPr lang="nl-NL" sz="6400" dirty="0">
                <a:solidFill>
                  <a:srgbClr val="FF0000"/>
                </a:solidFill>
              </a:rPr>
              <a:t>      </a:t>
            </a:r>
            <a:r>
              <a:rPr lang="nl-NL" sz="6400" dirty="0">
                <a:solidFill>
                  <a:srgbClr val="00B0F0"/>
                </a:solidFill>
              </a:rPr>
              <a:t>3.32	                </a:t>
            </a:r>
            <a:r>
              <a:rPr lang="nl-NL" sz="6400" dirty="0">
                <a:solidFill>
                  <a:srgbClr val="FF0000"/>
                </a:solidFill>
              </a:rPr>
              <a:t>3.71 </a:t>
            </a:r>
            <a:r>
              <a:rPr lang="nl-NL" sz="6400" dirty="0">
                <a:solidFill>
                  <a:srgbClr val="00B0F0"/>
                </a:solidFill>
              </a:rPr>
              <a:t>                    3.33    	  </a:t>
            </a:r>
            <a:r>
              <a:rPr lang="nl-NL" sz="6400" dirty="0">
                <a:solidFill>
                  <a:srgbClr val="FF0000"/>
                </a:solidFill>
              </a:rPr>
              <a:t>           3.69</a:t>
            </a:r>
            <a:endParaRPr lang="nl-NL" sz="64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De school		      3.32                      </a:t>
            </a:r>
            <a:r>
              <a:rPr lang="nl-NL" sz="6400" dirty="0">
                <a:solidFill>
                  <a:srgbClr val="FF0000"/>
                </a:solidFill>
              </a:rPr>
              <a:t>3.75 </a:t>
            </a:r>
            <a:r>
              <a:rPr lang="nl-NL" sz="6400" dirty="0">
                <a:solidFill>
                  <a:srgbClr val="00B0F0"/>
                </a:solidFill>
              </a:rPr>
              <a:t>                    3.19   </a:t>
            </a:r>
            <a:r>
              <a:rPr lang="nl-NL" sz="6400" dirty="0">
                <a:solidFill>
                  <a:srgbClr val="FF0000"/>
                </a:solidFill>
              </a:rPr>
              <a:t>                 3.72</a:t>
            </a:r>
            <a:endParaRPr lang="nl-NL" sz="64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00B0F0"/>
                </a:solidFill>
              </a:rPr>
              <a:t>Communicatie met ouders	      3.21                      </a:t>
            </a:r>
            <a:r>
              <a:rPr lang="nl-NL" sz="6400" dirty="0">
                <a:solidFill>
                  <a:srgbClr val="FF0000"/>
                </a:solidFill>
              </a:rPr>
              <a:t>3.54 </a:t>
            </a:r>
            <a:r>
              <a:rPr lang="nl-NL" sz="6400" dirty="0">
                <a:solidFill>
                  <a:srgbClr val="00B0F0"/>
                </a:solidFill>
              </a:rPr>
              <a:t>                    3.30	   </a:t>
            </a:r>
            <a:r>
              <a:rPr lang="nl-NL" sz="6400" dirty="0">
                <a:solidFill>
                  <a:srgbClr val="FF0000"/>
                </a:solidFill>
              </a:rPr>
              <a:t>          3.61</a:t>
            </a:r>
            <a:endParaRPr lang="nl-NL" sz="6400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nl-NL" sz="6400" dirty="0">
                <a:solidFill>
                  <a:srgbClr val="FF0000"/>
                </a:solidFill>
              </a:rPr>
              <a:t>Gemiddelde score </a:t>
            </a:r>
            <a:r>
              <a:rPr lang="nl-NL" sz="6400" dirty="0">
                <a:solidFill>
                  <a:srgbClr val="00B0F0"/>
                </a:solidFill>
              </a:rPr>
              <a:t>	      3.29                      </a:t>
            </a:r>
            <a:r>
              <a:rPr lang="nl-NL" sz="6400" dirty="0">
                <a:solidFill>
                  <a:srgbClr val="FF0000"/>
                </a:solidFill>
              </a:rPr>
              <a:t>3.61</a:t>
            </a:r>
            <a:r>
              <a:rPr lang="nl-NL" sz="6400" dirty="0">
                <a:solidFill>
                  <a:srgbClr val="00B0F0"/>
                </a:solidFill>
              </a:rPr>
              <a:t>	     3.31     </a:t>
            </a:r>
            <a:r>
              <a:rPr lang="nl-NL" sz="6400" dirty="0">
                <a:solidFill>
                  <a:srgbClr val="FF0000"/>
                </a:solidFill>
              </a:rPr>
              <a:t>               3.61</a:t>
            </a:r>
            <a:r>
              <a:rPr lang="nl-NL" dirty="0">
                <a:solidFill>
                  <a:srgbClr val="00B0F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16356-AF9A-4AEB-A705-D5E097E643A3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nl-NL" altLang="nl-NL" sz="1200">
              <a:solidFill>
                <a:srgbClr val="898989"/>
              </a:solidFill>
            </a:endParaRPr>
          </a:p>
        </p:txBody>
      </p:sp>
      <p:pic>
        <p:nvPicPr>
          <p:cNvPr id="10245" name="Afbeelding 4" descr="logo GSG Se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2916238" y="274638"/>
            <a:ext cx="5770562" cy="1143000"/>
          </a:xfrm>
        </p:spPr>
        <p:txBody>
          <a:bodyPr/>
          <a:lstStyle/>
          <a:p>
            <a:pPr eaLnBrk="1" hangingPunct="1"/>
            <a:r>
              <a:rPr lang="nl-NL" altLang="nl-NL" sz="4000">
                <a:solidFill>
                  <a:srgbClr val="00B0F0"/>
                </a:solidFill>
              </a:rPr>
              <a:t>Opmerkingen ouders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nl-NL" sz="2600" dirty="0"/>
              <a:t>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nl-NL" sz="2600" b="1" dirty="0">
                <a:solidFill>
                  <a:srgbClr val="FF0000"/>
                </a:solidFill>
              </a:rPr>
              <a:t>   </a:t>
            </a:r>
            <a:r>
              <a:rPr lang="nl-NL" sz="2600" b="1" u="sng" dirty="0">
                <a:solidFill>
                  <a:srgbClr val="FF0000"/>
                </a:solidFill>
              </a:rPr>
              <a:t>Verbeterpunten:</a:t>
            </a:r>
            <a:r>
              <a:rPr lang="nl-NL" sz="2600" b="1" dirty="0">
                <a:solidFill>
                  <a:srgbClr val="00B0F0"/>
                </a:solidFill>
              </a:rPr>
              <a:t>    		</a:t>
            </a:r>
            <a:r>
              <a:rPr lang="nl-NL" sz="2600" b="1" u="sng" dirty="0">
                <a:solidFill>
                  <a:srgbClr val="FF0000"/>
                </a:solidFill>
              </a:rPr>
              <a:t>Tevreden over</a:t>
            </a:r>
            <a:r>
              <a:rPr lang="nl-NL" sz="2600" b="1" dirty="0">
                <a:solidFill>
                  <a:srgbClr val="FF0000"/>
                </a:solidFill>
              </a:rPr>
              <a:t>:</a:t>
            </a:r>
            <a:endParaRPr lang="nl-NL" sz="26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•  </a:t>
            </a:r>
            <a:r>
              <a:rPr lang="nl-NL" sz="2600" b="1" dirty="0">
                <a:solidFill>
                  <a:srgbClr val="00B0F0"/>
                </a:solidFill>
              </a:rPr>
              <a:t>Begeleiding</a:t>
            </a:r>
            <a:r>
              <a:rPr lang="nl-NL" sz="2600" dirty="0">
                <a:solidFill>
                  <a:srgbClr val="00B0F0"/>
                </a:solidFill>
              </a:rPr>
              <a:t>:		              •  </a:t>
            </a:r>
            <a:r>
              <a:rPr lang="nl-NL" sz="2600" b="1" dirty="0">
                <a:solidFill>
                  <a:srgbClr val="00B0F0"/>
                </a:solidFill>
              </a:rPr>
              <a:t>Stimulerende omgeving</a:t>
            </a:r>
            <a:r>
              <a:rPr lang="nl-NL" sz="2600" dirty="0">
                <a:solidFill>
                  <a:srgbClr val="00B0F0"/>
                </a:solidFill>
              </a:rPr>
              <a:t>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-    De mentor/leraar vertelt mij              -  De leraren helpen mijn kind om uit zichzelf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      regelmatig hoe het gaat met	   aan iets te beginnen.   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      mijn kind.                                              - De leraren maken het voor mijn kind leuk om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NL" sz="2600" dirty="0">
                <a:solidFill>
                  <a:srgbClr val="00B0F0"/>
                </a:solidFill>
              </a:rPr>
              <a:t>De leraren leren mijn kind om            te leren.                                                             •  met kritiek om te gaan.                   • </a:t>
            </a:r>
            <a:r>
              <a:rPr lang="nl-NL" sz="2600" b="1" dirty="0">
                <a:solidFill>
                  <a:srgbClr val="00B0F0"/>
                </a:solidFill>
              </a:rPr>
              <a:t>Veiligheid:</a:t>
            </a:r>
            <a:r>
              <a:rPr lang="nl-NL" sz="2600" dirty="0">
                <a:solidFill>
                  <a:srgbClr val="00B0F0"/>
                </a:solidFill>
              </a:rPr>
              <a:t> 			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   			                                    -  Op school zijn er regels hoe leerlingen werk    	                                                       met elkaar om moeten gaan.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    				              •  </a:t>
            </a:r>
            <a:r>
              <a:rPr lang="nl-NL" sz="2600" b="1" dirty="0">
                <a:solidFill>
                  <a:srgbClr val="00B0F0"/>
                </a:solidFill>
              </a:rPr>
              <a:t>Stages: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b="1" dirty="0">
                <a:solidFill>
                  <a:srgbClr val="00B0F0"/>
                </a:solidFill>
              </a:rPr>
              <a:t>    					 -  </a:t>
            </a:r>
            <a:r>
              <a:rPr lang="nl-NL" sz="2600" dirty="0">
                <a:solidFill>
                  <a:srgbClr val="00B0F0"/>
                </a:solidFill>
              </a:rPr>
              <a:t>De school begeleidt mijn kind goed in zijn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                                                                          stage.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600" dirty="0">
                <a:solidFill>
                  <a:srgbClr val="00B0F0"/>
                </a:solidFill>
              </a:rPr>
              <a:t>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100" dirty="0"/>
              <a:t>		</a:t>
            </a:r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FE0E7D-F857-4CCC-97FF-38475184F91F}" type="slidenum">
              <a:rPr lang="nl-NL" altLang="nl-N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nl-NL" altLang="nl-NL" sz="1200">
              <a:solidFill>
                <a:srgbClr val="898989"/>
              </a:solidFill>
            </a:endParaRPr>
          </a:p>
        </p:txBody>
      </p:sp>
      <p:pic>
        <p:nvPicPr>
          <p:cNvPr id="11269" name="Afbeelding 4" descr="logo GSG Se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IMULANS-GSG-Het-Segment-enquêtes-2014-2015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02C0ABC79E54428C01990D0A143190" ma:contentTypeVersion="12" ma:contentTypeDescription="Een nieuw document maken." ma:contentTypeScope="" ma:versionID="0a8aa64eb32da9a8e59929aded1ddfcf">
  <xsd:schema xmlns:xsd="http://www.w3.org/2001/XMLSchema" xmlns:xs="http://www.w3.org/2001/XMLSchema" xmlns:p="http://schemas.microsoft.com/office/2006/metadata/properties" xmlns:ns3="559ad8e1-da87-4f5e-b1db-9c485db465cc" xmlns:ns4="b0bcf9fc-dcb2-4680-80f4-6870a7a7d1da" targetNamespace="http://schemas.microsoft.com/office/2006/metadata/properties" ma:root="true" ma:fieldsID="679073f5a8a40512b9a4fc5f44abef32" ns3:_="" ns4:_="">
    <xsd:import namespace="559ad8e1-da87-4f5e-b1db-9c485db465cc"/>
    <xsd:import namespace="b0bcf9fc-dcb2-4680-80f4-6870a7a7d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ad8e1-da87-4f5e-b1db-9c485db46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cf9fc-dcb2-4680-80f4-6870a7a7d1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8D931D-7796-42CF-B0F4-098854FDF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9ad8e1-da87-4f5e-b1db-9c485db465cc"/>
    <ds:schemaRef ds:uri="b0bcf9fc-dcb2-4680-80f4-6870a7a7d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84BC00-FBFA-493E-BDDF-987BF56B9A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CCE16-CBF1-4B0D-9E20-9B0B26FFDBF1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59ad8e1-da87-4f5e-b1db-9c485db465cc"/>
    <ds:schemaRef ds:uri="b0bcf9fc-dcb2-4680-80f4-6870a7a7d1da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STIMULANS-GSG-Het-Segment-enquêtes-2014-2015</Template>
  <TotalTime>410</TotalTime>
  <Words>952</Words>
  <Application>Microsoft Office PowerPoint</Application>
  <PresentationFormat>Diavoorstelling (4:3)</PresentationFormat>
  <Paragraphs>136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STIMULANS-GSG-Het-Segment-enquêtes-2014-2015</vt:lpstr>
      <vt:lpstr>Sectorraad Praktijkonderwijs</vt:lpstr>
      <vt:lpstr>Gegevens van de school</vt:lpstr>
      <vt:lpstr>                 Beeld van de school</vt:lpstr>
      <vt:lpstr>Uitslag enquête leerlingen</vt:lpstr>
      <vt:lpstr>                    Opmerkingen leerlingen</vt:lpstr>
      <vt:lpstr> Uitslag enquête management en personeel      </vt:lpstr>
      <vt:lpstr>Opmerkingen management en personeel</vt:lpstr>
      <vt:lpstr>Uitslag enquête ouders</vt:lpstr>
      <vt:lpstr>Opmerkingen ouders</vt:lpstr>
      <vt:lpstr>Conclusies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STIMULANS</dc:title>
  <dc:creator>gebruiker</dc:creator>
  <cp:lastModifiedBy>Flip Overeijnder</cp:lastModifiedBy>
  <cp:revision>41</cp:revision>
  <cp:lastPrinted>2021-06-22T12:46:27Z</cp:lastPrinted>
  <dcterms:created xsi:type="dcterms:W3CDTF">2015-08-31T17:02:59Z</dcterms:created>
  <dcterms:modified xsi:type="dcterms:W3CDTF">2021-12-14T08:06:50Z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0x0101001F02C0ABC79E54428C01990D0A143190</vt:lpwstr>
  </property>
</Properties>
</file>